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1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5" r:id="rId3"/>
  </p:sldMasterIdLst>
  <p:notesMasterIdLst>
    <p:notesMasterId r:id="rId17"/>
  </p:notesMasterIdLst>
  <p:handoutMasterIdLst>
    <p:handoutMasterId r:id="rId18"/>
  </p:handoutMasterIdLst>
  <p:sldIdLst>
    <p:sldId id="256" r:id="rId4"/>
    <p:sldId id="1742" r:id="rId5"/>
    <p:sldId id="1348" r:id="rId6"/>
    <p:sldId id="1709" r:id="rId7"/>
    <p:sldId id="1715" r:id="rId8"/>
    <p:sldId id="1449" r:id="rId9"/>
    <p:sldId id="1700" r:id="rId10"/>
    <p:sldId id="1797" r:id="rId11"/>
    <p:sldId id="1800" r:id="rId12"/>
    <p:sldId id="1802" r:id="rId13"/>
    <p:sldId id="1804" r:id="rId14"/>
    <p:sldId id="1812" r:id="rId15"/>
    <p:sldId id="17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ny Apostolopoulou" initials="PA" lastIdx="1" clrIdx="0">
    <p:extLst>
      <p:ext uri="{19B8F6BF-5375-455C-9EA6-DF929625EA0E}">
        <p15:presenceInfo xmlns:p15="http://schemas.microsoft.com/office/powerpoint/2012/main" userId="S::papostol@metronanalysis.gr::7e655d6e-fa2e-41e6-ae1e-cc90d6ebb8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074C"/>
    <a:srgbClr val="FB5786"/>
    <a:srgbClr val="336600"/>
    <a:srgbClr val="A40037"/>
    <a:srgbClr val="EB2134"/>
    <a:srgbClr val="FF3300"/>
    <a:srgbClr val="3399FF"/>
    <a:srgbClr val="6699FF"/>
    <a:srgbClr val="C486E6"/>
    <a:srgbClr val="D60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186" autoAdjust="0"/>
    <p:restoredTop sz="91069" autoAdjust="0"/>
  </p:normalViewPr>
  <p:slideViewPr>
    <p:cSldViewPr>
      <p:cViewPr varScale="1">
        <p:scale>
          <a:sx n="43" d="100"/>
          <a:sy n="43" d="100"/>
        </p:scale>
        <p:origin x="60" y="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963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57414187390056"/>
          <c:y val="0.11195804632818576"/>
          <c:w val="0.46690147449665315"/>
          <c:h val="0.757625310150723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CC06F1C9-5C2B-4D82-BF6C-5F0D0D407172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4B08B8D2-457C-4246-A6A1-148F0D140F13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E79-4FA8-8ADE-2B743D62186D}"/>
                </c:ext>
              </c:extLst>
            </c:dLbl>
            <c:dLbl>
              <c:idx val="1"/>
              <c:layout>
                <c:manualLayout>
                  <c:x val="-2.9774000599164085E-2"/>
                  <c:y val="3.2663838944126403E-2"/>
                </c:manualLayout>
              </c:layout>
              <c:tx>
                <c:rich>
                  <a:bodyPr/>
                  <a:lstStyle/>
                  <a:p>
                    <a:fld id="{4C453FE8-CBF6-46EA-A389-30C4924A19A7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A5ED0634-E0A1-4442-80C6-80665FC4A0D2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79-4FA8-8ADE-2B743D62186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C21BEAD-DC7F-4769-B3A3-2118BCE64397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4B90A579-EC4F-4D3D-84E8-A27213818D63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5A-413E-8B10-3CBC9118499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BC211C9-6683-44A5-9089-7C8178EA0BA9}" type="CATEGORYNAME">
                      <a:rPr lang="el-GR" smtClean="0"/>
                      <a:pPr/>
                      <a:t>[CATEGORY NAME]</a:t>
                    </a:fld>
                    <a:r>
                      <a:rPr lang="el-GR" baseline="0"/>
                      <a:t> </a:t>
                    </a:r>
                    <a:fld id="{5C617D4D-8401-492F-8EDC-7F8F36489034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5A-413E-8B10-3CBC91184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Προς τη σωστή</c:v>
                </c:pt>
                <c:pt idx="1">
                  <c:v>Ούτε-ούτε (αυθ.)</c:v>
                </c:pt>
                <c:pt idx="2">
                  <c:v>Προς τη λάθος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30.8</c:v>
                </c:pt>
                <c:pt idx="1">
                  <c:v>3.7</c:v>
                </c:pt>
                <c:pt idx="2">
                  <c:v>63.8</c:v>
                </c:pt>
                <c:pt idx="3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207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507323591029568E-2"/>
          <c:y val="0.24553290561666091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37.5</c:v>
                </c:pt>
                <c:pt idx="1">
                  <c:v>4.0999999999999996</c:v>
                </c:pt>
                <c:pt idx="2">
                  <c:v>57.3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0B-4EB1-997D-7F95487D9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20.2</c:v>
                </c:pt>
                <c:pt idx="1">
                  <c:v>5.5</c:v>
                </c:pt>
                <c:pt idx="2">
                  <c:v>70.3</c:v>
                </c:pt>
                <c:pt idx="3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9905258274606125"/>
          <c:y val="0.14127865599697648"/>
          <c:w val="0.64023888218769343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Διαχρονικά στοιχεία-Θετική Αξιολόγηση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5476732743980823"/>
          <c:y val="1.55736852210053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4157487849794408"/>
          <c:h val="0.632575863661840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3399FF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</c:v>
                </c:pt>
                <c:pt idx="1">
                  <c:v>42</c:v>
                </c:pt>
                <c:pt idx="2">
                  <c:v>40</c:v>
                </c:pt>
                <c:pt idx="3">
                  <c:v>34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17</c:v>
                </c:pt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176604226354114"/>
          <c:y val="0.11074852051811734"/>
          <c:w val="0.82536776162042302"/>
          <c:h val="9.65882737705892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03713948250508"/>
          <c:y val="7.3173351109136017E-2"/>
          <c:w val="0.74421402026382288"/>
          <c:h val="0.88861330222567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Αρνητικές/Μάλλον αρνητικές γνώμες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FF9-43BF-98F7-77F0CCF0179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52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FF9-43BF-98F7-77F0CCF0179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FF9-43BF-98F7-77F0CCF0179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F9-43BF-98F7-77F0CCF01795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69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F9-43BF-98F7-77F0CCF0179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68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DF0-420C-B01B-9F1241E656E3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38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EC4-4CB6-A553-A1FE5397AE3D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B27-4BD4-9D7F-DB1F54B259C5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64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487-4288-9F3C-A1DF9CB359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 Μητσοτάκης Κυριάκος  </c:v>
                </c:pt>
                <c:pt idx="1">
                  <c:v> Κουτσούμπας Δημήτρης  </c:v>
                </c:pt>
                <c:pt idx="2">
                  <c:v> Κωνσταντοπούλου Ζωή  </c:v>
                </c:pt>
                <c:pt idx="3">
                  <c:v> Ανδρουλάκης Νίκος  </c:v>
                </c:pt>
                <c:pt idx="4">
                  <c:v> Κασσελάκης Στέφανος  </c:v>
                </c:pt>
                <c:pt idx="5">
                  <c:v> Βελόπουλος Κυριάκος  </c:v>
                </c:pt>
                <c:pt idx="6">
                  <c:v>Χαρίτσης Αλέξης</c:v>
                </c:pt>
                <c:pt idx="7">
                  <c:v> Νατσιός Δημήτρης  </c:v>
                </c:pt>
                <c:pt idx="8">
                  <c:v> Στίγκας Βασίλης  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-56</c:v>
                </c:pt>
                <c:pt idx="1">
                  <c:v>-52</c:v>
                </c:pt>
                <c:pt idx="2">
                  <c:v>-59</c:v>
                </c:pt>
                <c:pt idx="3">
                  <c:v>-59</c:v>
                </c:pt>
                <c:pt idx="4">
                  <c:v>-69</c:v>
                </c:pt>
                <c:pt idx="5">
                  <c:v>-68</c:v>
                </c:pt>
                <c:pt idx="6">
                  <c:v>-38</c:v>
                </c:pt>
                <c:pt idx="7">
                  <c:v>-54</c:v>
                </c:pt>
                <c:pt idx="8">
                  <c:v>-64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Θετικές/Μάλλον θετικές γνώμες</c:v>
                </c:pt>
              </c:strCache>
            </c:strRef>
          </c:tx>
          <c:spPr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 Μητσοτάκης Κυριάκος  </c:v>
                </c:pt>
                <c:pt idx="1">
                  <c:v> Κουτσούμπας Δημήτρης  </c:v>
                </c:pt>
                <c:pt idx="2">
                  <c:v> Κωνσταντοπούλου Ζωή  </c:v>
                </c:pt>
                <c:pt idx="3">
                  <c:v> Ανδρουλάκης Νίκος  </c:v>
                </c:pt>
                <c:pt idx="4">
                  <c:v> Κασσελάκης Στέφανος  </c:v>
                </c:pt>
                <c:pt idx="5">
                  <c:v> Βελόπουλος Κυριάκος  </c:v>
                </c:pt>
                <c:pt idx="6">
                  <c:v>Χαρίτσης Αλέξης</c:v>
                </c:pt>
                <c:pt idx="7">
                  <c:v> Νατσιός Δημήτρης  </c:v>
                </c:pt>
                <c:pt idx="8">
                  <c:v> Στίγκας Βασίλης  </c:v>
                </c:pt>
              </c:strCache>
            </c:strRef>
          </c:cat>
          <c:val>
            <c:numRef>
              <c:f>Sheet1!$C$2:$C$10</c:f>
              <c:numCache>
                <c:formatCode>0</c:formatCode>
                <c:ptCount val="9"/>
                <c:pt idx="0">
                  <c:v>41.3</c:v>
                </c:pt>
                <c:pt idx="1">
                  <c:v>40</c:v>
                </c:pt>
                <c:pt idx="2">
                  <c:v>36.1</c:v>
                </c:pt>
                <c:pt idx="3">
                  <c:v>32.799999999999997</c:v>
                </c:pt>
                <c:pt idx="4">
                  <c:v>26.8</c:v>
                </c:pt>
                <c:pt idx="5">
                  <c:v>26.3</c:v>
                </c:pt>
                <c:pt idx="6">
                  <c:v>22.1</c:v>
                </c:pt>
                <c:pt idx="7">
                  <c:v>10.4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E9-4E78-9190-4C25C90B0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numFmt formatCode="General" sourceLinked="1"/>
        <c:majorTickMark val="in"/>
        <c:minorTickMark val="in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85"/>
          <c:min val="-85"/>
        </c:scaling>
        <c:delete val="1"/>
        <c:axPos val="t"/>
        <c:numFmt formatCode="0" sourceLinked="1"/>
        <c:majorTickMark val="out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6455099695834321"/>
          <c:y val="0.81058453822591137"/>
          <c:w val="0.24403859424761629"/>
          <c:h val="0.15438747546568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Σύνολο</a:t>
            </a:r>
            <a:endParaRPr lang="en-US" sz="1200" b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32630692842914094"/>
          <c:y val="1.73477992427070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0295207312181885"/>
          <c:w val="0.68612127722242744"/>
          <c:h val="0.83154602407642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Μητσοτάκης Κυριάκος</c:v>
                </c:pt>
                <c:pt idx="1">
                  <c:v>Κασσελάκης Στέφανος</c:v>
                </c:pt>
                <c:pt idx="2">
                  <c:v>Βελλόπουλος Κυριάκος</c:v>
                </c:pt>
                <c:pt idx="3">
                  <c:v>Ανδρουλάκης Νίκος</c:v>
                </c:pt>
                <c:pt idx="4">
                  <c:v>Κουτσούμπας Δημήτρης</c:v>
                </c:pt>
                <c:pt idx="5">
                  <c:v>Κωνσταντοπούλου Ζωή</c:v>
                </c:pt>
                <c:pt idx="6">
                  <c:v>Νατσιός Δημήτρης</c:v>
                </c:pt>
                <c:pt idx="7">
                  <c:v>Άλλος</c:v>
                </c:pt>
                <c:pt idx="8">
                  <c:v>Κανένας</c:v>
                </c:pt>
                <c:pt idx="9">
                  <c:v>ΔΓ/ΔΑ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35.4</c:v>
                </c:pt>
                <c:pt idx="1">
                  <c:v>8.6999999999999993</c:v>
                </c:pt>
                <c:pt idx="2">
                  <c:v>4.8</c:v>
                </c:pt>
                <c:pt idx="3">
                  <c:v>4.5999999999999996</c:v>
                </c:pt>
                <c:pt idx="4">
                  <c:v>3.6</c:v>
                </c:pt>
                <c:pt idx="5">
                  <c:v>2.1</c:v>
                </c:pt>
                <c:pt idx="6">
                  <c:v>1.3</c:v>
                </c:pt>
                <c:pt idx="7">
                  <c:v>3.4</c:v>
                </c:pt>
                <c:pt idx="8">
                  <c:v>32.799999999999997</c:v>
                </c:pt>
                <c:pt idx="9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</c:scaling>
        <c:delete val="1"/>
        <c:axPos val="t"/>
        <c:numFmt formatCode="0" sourceLinked="1"/>
        <c:majorTickMark val="none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Διαχρονικά στοιχεία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025463524397133E-2"/>
          <c:y val="0.16078628648084209"/>
          <c:w val="0.97489066026868709"/>
          <c:h val="0.629993663711924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Μητσοτάκης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06D-42B7-B0C7-533CD4A6F7E1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06D-42B7-B0C7-533CD4A6F7E1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06D-42B7-B0C7-533CD4A6F7E1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06D-42B7-B0C7-533CD4A6F7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41</c:v>
                </c:pt>
                <c:pt idx="1">
                  <c:v>40</c:v>
                </c:pt>
                <c:pt idx="2">
                  <c:v>40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06D-42B7-B0C7-533CD4A6F7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Κασσελάκης</c:v>
                </c:pt>
              </c:strCache>
            </c:strRef>
          </c:tx>
          <c:spPr>
            <a:ln w="22225" cap="rnd">
              <a:solidFill>
                <a:srgbClr val="FF3399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8202969731758243E-2"/>
                  <c:y val="-3.97941227104903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06D-42B7-B0C7-533CD4A6F7E1}"/>
                </c:ext>
              </c:extLst>
            </c:dLbl>
            <c:dLbl>
              <c:idx val="1"/>
              <c:layout>
                <c:manualLayout>
                  <c:x val="-3.7279895348091216E-2"/>
                  <c:y val="-6.3587269772609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06D-42B7-B0C7-533CD4A6F7E1}"/>
                </c:ext>
              </c:extLst>
            </c:dLbl>
            <c:dLbl>
              <c:idx val="2"/>
              <c:layout>
                <c:manualLayout>
                  <c:x val="-3.4795820808642547E-2"/>
                  <c:y val="-4.68976976538141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06D-42B7-B0C7-533CD4A6F7E1}"/>
                </c:ext>
              </c:extLst>
            </c:dLbl>
            <c:dLbl>
              <c:idx val="3"/>
              <c:layout>
                <c:manualLayout>
                  <c:x val="-3.4795820808642547E-2"/>
                  <c:y val="-5.35735265013321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06D-42B7-B0C7-533CD4A6F7E1}"/>
                </c:ext>
              </c:extLst>
            </c:dLbl>
            <c:dLbl>
              <c:idx val="4"/>
              <c:layout>
                <c:manualLayout>
                  <c:x val="-2.734359719029654E-2"/>
                  <c:y val="-7.3601013043886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06D-42B7-B0C7-533CD4A6F7E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3399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06D-42B7-B0C7-533CD4A6F7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Ανδρουλάκης</c:v>
                </c:pt>
              </c:strCache>
            </c:strRef>
          </c:tx>
          <c:spPr>
            <a:ln w="222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6996699440802891E-2"/>
                  <c:y val="1.5094322407427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06D-42B7-B0C7-533CD4A6F7E1}"/>
                </c:ext>
              </c:extLst>
            </c:dLbl>
            <c:dLbl>
              <c:idx val="1"/>
              <c:layout>
                <c:manualLayout>
                  <c:x val="-6.4604715282026562E-2"/>
                  <c:y val="3.9888077363920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06D-42B7-B0C7-533CD4A6F7E1}"/>
                </c:ext>
              </c:extLst>
            </c:dLbl>
            <c:dLbl>
              <c:idx val="2"/>
              <c:layout>
                <c:manualLayout>
                  <c:x val="-4.2248044426988644E-2"/>
                  <c:y val="2.6536419668884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06D-42B7-B0C7-533CD4A6F7E1}"/>
                </c:ext>
              </c:extLst>
            </c:dLbl>
            <c:dLbl>
              <c:idx val="3"/>
              <c:layout>
                <c:manualLayout>
                  <c:x val="-7.4541013439821335E-2"/>
                  <c:y val="3.9888077363920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06D-42B7-B0C7-533CD4A6F7E1}"/>
                </c:ext>
              </c:extLst>
            </c:dLbl>
            <c:dLbl>
              <c:idx val="4"/>
              <c:layout>
                <c:manualLayout>
                  <c:x val="-2.734359719029654E-2"/>
                  <c:y val="2.9874334092643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06D-42B7-B0C7-533CD4A6F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06D-42B7-B0C7-533CD4A6F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6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6.988914377275765E-2"/>
          <c:y val="0.90736025900113304"/>
          <c:w val="0.83163965577898757"/>
          <c:h val="6.11372626114910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77517048039462E-2"/>
          <c:y val="7.1958312122120796E-2"/>
          <c:w val="0.95046308329542117"/>
          <c:h val="0.784716071939134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A4F-4D58-A0A0-EA779306130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A4F-4D58-A0A0-EA779306130C}"/>
              </c:ext>
            </c:extLst>
          </c:dPt>
          <c:dPt>
            <c:idx val="2"/>
            <c:invertIfNegative val="0"/>
            <c:bubble3D val="0"/>
            <c:spPr>
              <a:solidFill>
                <a:srgbClr val="FF89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4F-4D58-A0A0-EA779306130C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4F-4D58-A0A0-EA779306130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0E-4772-91F0-812C06CD2A9A}"/>
              </c:ext>
            </c:extLst>
          </c:dPt>
          <c:dLbls>
            <c:dLbl>
              <c:idx val="2"/>
              <c:layout>
                <c:manualLayout>
                  <c:x val="-4.503346482868667E-3"/>
                  <c:y val="-4.7665605137376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A4F-4D58-A0A0-EA7793061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Πολύ</c:v>
                </c:pt>
                <c:pt idx="1">
                  <c:v>Αρκετά</c:v>
                </c:pt>
                <c:pt idx="2">
                  <c:v>Όχι και τόσο</c:v>
                </c:pt>
                <c:pt idx="3">
                  <c:v>Καθόλου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27</c:v>
                </c:pt>
                <c:pt idx="1">
                  <c:v>39</c:v>
                </c:pt>
                <c:pt idx="2">
                  <c:v>20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4F-4D58-A0A0-EA7793061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37218799"/>
        <c:axId val="137229615"/>
      </c:barChart>
      <c:catAx>
        <c:axId val="137218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37229615"/>
        <c:crosses val="autoZero"/>
        <c:auto val="1"/>
        <c:lblAlgn val="ctr"/>
        <c:lblOffset val="100"/>
        <c:noMultiLvlLbl val="0"/>
      </c:catAx>
      <c:valAx>
        <c:axId val="137229615"/>
        <c:scaling>
          <c:orientation val="minMax"/>
          <c:max val="80"/>
        </c:scaling>
        <c:delete val="1"/>
        <c:axPos val="l"/>
        <c:numFmt formatCode="0" sourceLinked="1"/>
        <c:majorTickMark val="out"/>
        <c:minorTickMark val="none"/>
        <c:tickLblPos val="nextTo"/>
        <c:crossAx val="137218799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Διαχρονικά στοιχεία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360281188698281E-2"/>
          <c:y val="0.14561788915908147"/>
          <c:w val="0.94927943762260347"/>
          <c:h val="0.596033675978845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Πολύ/Αρκετά</c:v>
                </c:pt>
              </c:strCache>
            </c:strRef>
          </c:tx>
          <c:spPr>
            <a:ln w="22225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756D-4CBE-BBE6-A1A33CA35D1E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756D-4CBE-BBE6-A1A33CA35D1E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756D-4CBE-BBE6-A1A33CA35D1E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756D-4CBE-BBE6-A1A33CA35D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Φεβ-24</c:v>
                </c:pt>
                <c:pt idx="1">
                  <c:v>Μαρ-24</c:v>
                </c:pt>
                <c:pt idx="2">
                  <c:v>Απρ-24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54</c:v>
                </c:pt>
                <c:pt idx="1">
                  <c:v>61</c:v>
                </c:pt>
                <c:pt idx="2" formatCode="General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56D-4CBE-BBE6-A1A33CA35D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Καθόλου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537088748016401E-2"/>
                  <c:y val="-4.809334050602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56D-4CBE-BBE6-A1A33CA35D1E}"/>
                </c:ext>
              </c:extLst>
            </c:dLbl>
            <c:dLbl>
              <c:idx val="1"/>
              <c:layout>
                <c:manualLayout>
                  <c:x val="-2.2290847145971009E-2"/>
                  <c:y val="-7.3441056819356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56D-4CBE-BBE6-A1A33CA35D1E}"/>
                </c:ext>
              </c:extLst>
            </c:dLbl>
            <c:dLbl>
              <c:idx val="2"/>
              <c:layout>
                <c:manualLayout>
                  <c:x val="-2.336494583971617E-2"/>
                  <c:y val="-4.3795691080810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56D-4CBE-BBE6-A1A33CA35D1E}"/>
                </c:ext>
              </c:extLst>
            </c:dLbl>
            <c:dLbl>
              <c:idx val="3"/>
              <c:layout>
                <c:manualLayout>
                  <c:x val="-7.5011379437959092E-3"/>
                  <c:y val="-3.0239127364831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56D-4CBE-BBE6-A1A33CA35D1E}"/>
                </c:ext>
              </c:extLst>
            </c:dLbl>
            <c:dLbl>
              <c:idx val="4"/>
              <c:layout>
                <c:manualLayout>
                  <c:x val="-3.4696719734692377E-2"/>
                  <c:y val="-4.912339986915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56D-4CBE-BBE6-A1A33CA35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Φεβ-24</c:v>
                </c:pt>
                <c:pt idx="1">
                  <c:v>Μαρ-24</c:v>
                </c:pt>
                <c:pt idx="2">
                  <c:v>Απρ-24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19</c:v>
                </c:pt>
                <c:pt idx="1">
                  <c:v>16</c:v>
                </c:pt>
                <c:pt idx="2" formatCode="General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56D-4CBE-BBE6-A1A33CA35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667457978398724"/>
          <c:w val="0.9998022371635219"/>
          <c:h val="0.10332528707758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</a:t>
            </a:r>
            <a:r>
              <a:rPr lang="el-GR" sz="1200" b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γενιές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Πολύ/Αρκετά</c:v>
                </c:pt>
              </c:strCache>
            </c:strRef>
          </c:tx>
          <c:spPr>
            <a:ln w="22225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87E1-436C-89D9-4E4F4BCFD48A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87E1-436C-89D9-4E4F4BCFD48A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87E1-436C-89D9-4E4F4BCFD48A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87E1-436C-89D9-4E4F4BCFD4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(17-26 ετών)</c:v>
                </c:pt>
                <c:pt idx="1">
                  <c:v>Millennials (27-42 ετών)</c:v>
                </c:pt>
                <c:pt idx="2">
                  <c:v>Generation X (43-58 ετών)</c:v>
                </c:pt>
                <c:pt idx="3">
                  <c:v>Boomers (59-77 ετών)</c:v>
                </c:pt>
                <c:pt idx="4">
                  <c:v>Silent (78+ ετών)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67.3</c:v>
                </c:pt>
                <c:pt idx="1">
                  <c:v>60.9</c:v>
                </c:pt>
                <c:pt idx="2">
                  <c:v>63.1</c:v>
                </c:pt>
                <c:pt idx="3">
                  <c:v>70</c:v>
                </c:pt>
                <c:pt idx="4">
                  <c:v>77.8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E1-436C-89D9-4E4F4BCFD4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Καθόλου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537088748016401E-2"/>
                  <c:y val="-4.809334050602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7E1-436C-89D9-4E4F4BCFD48A}"/>
                </c:ext>
              </c:extLst>
            </c:dLbl>
            <c:dLbl>
              <c:idx val="1"/>
              <c:layout>
                <c:manualLayout>
                  <c:x val="-2.2290847145971009E-2"/>
                  <c:y val="-7.3441056819356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7E1-436C-89D9-4E4F4BCFD48A}"/>
                </c:ext>
              </c:extLst>
            </c:dLbl>
            <c:dLbl>
              <c:idx val="2"/>
              <c:layout>
                <c:manualLayout>
                  <c:x val="-2.336494583971617E-2"/>
                  <c:y val="-4.3795691080810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7E1-436C-89D9-4E4F4BCFD48A}"/>
                </c:ext>
              </c:extLst>
            </c:dLbl>
            <c:dLbl>
              <c:idx val="3"/>
              <c:layout>
                <c:manualLayout>
                  <c:x val="-7.5011379437959092E-3"/>
                  <c:y val="-3.0239127364831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7E1-436C-89D9-4E4F4BCFD48A}"/>
                </c:ext>
              </c:extLst>
            </c:dLbl>
            <c:dLbl>
              <c:idx val="4"/>
              <c:layout>
                <c:manualLayout>
                  <c:x val="-3.4696719734692377E-2"/>
                  <c:y val="-4.912339986915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7E1-436C-89D9-4E4F4BCFD4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C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(17-26 ετών)</c:v>
                </c:pt>
                <c:pt idx="1">
                  <c:v>Millennials (27-42 ετών)</c:v>
                </c:pt>
                <c:pt idx="2">
                  <c:v>Generation X (43-58 ετών)</c:v>
                </c:pt>
                <c:pt idx="3">
                  <c:v>Boomers (59-77 ετών)</c:v>
                </c:pt>
                <c:pt idx="4">
                  <c:v>Silent (78+ ετών)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11.4</c:v>
                </c:pt>
                <c:pt idx="1">
                  <c:v>12.6</c:v>
                </c:pt>
                <c:pt idx="2">
                  <c:v>16.3</c:v>
                </c:pt>
                <c:pt idx="3">
                  <c:v>14.2</c:v>
                </c:pt>
                <c:pt idx="4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7E1-436C-89D9-4E4F4BCFD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9.2119451994560356E-2"/>
          <c:y val="0.89667457978398724"/>
          <c:w val="0.90603625119457309"/>
          <c:h val="0.10332528707758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967888120759862"/>
          <c:y val="0.15859965578657911"/>
          <c:w val="0.29254295251247853"/>
          <c:h val="0.748852800538396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DF-4839-946A-6CA4B04BE9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DF-4839-946A-6CA4B04BE919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DF-4839-946A-6CA4B04BE919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DF-4839-946A-6CA4B04BE91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CC06F1C9-5C2B-4D82-BF6C-5F0D0D407172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4B08B8D2-457C-4246-A6A1-148F0D140F13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DF-4839-946A-6CA4B04BE919}"/>
                </c:ext>
              </c:extLst>
            </c:dLbl>
            <c:dLbl>
              <c:idx val="1"/>
              <c:layout>
                <c:manualLayout>
                  <c:x val="1.488700029958212E-2"/>
                  <c:y val="3.8107812101480752E-2"/>
                </c:manualLayout>
              </c:layout>
              <c:tx>
                <c:rich>
                  <a:bodyPr/>
                  <a:lstStyle/>
                  <a:p>
                    <a:fld id="{4C453FE8-CBF6-46EA-A389-30C4924A19A7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A5ED0634-E0A1-4442-80C6-80665FC4A0D2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DF-4839-946A-6CA4B04BE91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C21BEAD-DC7F-4769-B3A3-2118BCE64397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4B90A579-EC4F-4D3D-84E8-A27213818D63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5DF-4839-946A-6CA4B04BE91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BC211C9-6683-44A5-9089-7C8178EA0BA9}" type="CATEGORYNAME">
                      <a:rPr lang="el-GR" smtClean="0"/>
                      <a:pPr/>
                      <a:t>[CATEGORY NAME]</a:t>
                    </a:fld>
                    <a:r>
                      <a:rPr lang="el-GR" baseline="0"/>
                      <a:t> </a:t>
                    </a:r>
                    <a:fld id="{5C617D4D-8401-492F-8EDC-7F8F36489034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5DF-4839-946A-6CA4B04BE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Υπάρχει</c:v>
                </c:pt>
                <c:pt idx="1">
                  <c:v>Δεν υπάρχει</c:v>
                </c:pt>
                <c:pt idx="2">
                  <c:v>ΔΓ/ΔΑ (αυθ.)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31.8</c:v>
                </c:pt>
                <c:pt idx="1">
                  <c:v>65.400000000000006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DF-4839-946A-6CA4B04BE91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207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l-GR" sz="1200" b="0" dirty="0">
                <a:solidFill>
                  <a:schemeClr val="tx1"/>
                </a:solidFill>
              </a:rPr>
              <a:t>Ανά</a:t>
            </a:r>
            <a:r>
              <a:rPr lang="el-GR" sz="1200" b="0" baseline="0" dirty="0">
                <a:solidFill>
                  <a:schemeClr val="tx1"/>
                </a:solidFill>
              </a:rPr>
              <a:t> πολιτική </a:t>
            </a:r>
            <a:r>
              <a:rPr lang="el-GR" sz="1200" b="0" baseline="0" dirty="0" err="1">
                <a:solidFill>
                  <a:schemeClr val="tx1"/>
                </a:solidFill>
              </a:rPr>
              <a:t>αυτοτοποθέτηση</a:t>
            </a:r>
            <a:endParaRPr lang="en-US" sz="12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0764449721448972"/>
          <c:y val="6.082238570300380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Υπάρχει</c:v>
                </c:pt>
              </c:strCache>
            </c:strRef>
          </c:tx>
          <c:spPr>
            <a:ln w="2222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D406-4460-A902-55E028FAA0A8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D406-4460-A902-55E028FAA0A8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D406-4460-A902-55E028FAA0A8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D406-4460-A902-55E028FAA0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Αριστεροί</c:v>
                </c:pt>
                <c:pt idx="1">
                  <c:v>Κεντροαριστεροί</c:v>
                </c:pt>
                <c:pt idx="2">
                  <c:v>Κεντρώοι</c:v>
                </c:pt>
                <c:pt idx="3">
                  <c:v>Κεντροδεξιοί</c:v>
                </c:pt>
                <c:pt idx="4">
                  <c:v>Δεξιοί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29</c:v>
                </c:pt>
                <c:pt idx="1">
                  <c:v>27</c:v>
                </c:pt>
                <c:pt idx="2">
                  <c:v>32</c:v>
                </c:pt>
                <c:pt idx="3">
                  <c:v>30</c:v>
                </c:pt>
                <c:pt idx="4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406-4460-A902-55E028FAA0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Δεν υπάρχει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Αριστεροί</c:v>
                </c:pt>
                <c:pt idx="1">
                  <c:v>Κεντροαριστεροί</c:v>
                </c:pt>
                <c:pt idx="2">
                  <c:v>Κεντρώοι</c:v>
                </c:pt>
                <c:pt idx="3">
                  <c:v>Κεντροδεξιοί</c:v>
                </c:pt>
                <c:pt idx="4">
                  <c:v>Δεξιοί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69</c:v>
                </c:pt>
                <c:pt idx="1">
                  <c:v>72</c:v>
                </c:pt>
                <c:pt idx="2">
                  <c:v>67</c:v>
                </c:pt>
                <c:pt idx="3">
                  <c:v>68</c:v>
                </c:pt>
                <c:pt idx="4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406-4460-A902-55E028FAA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1859962762214757"/>
          <c:y val="0.89378639465490961"/>
          <c:w val="0.56780412893445253"/>
          <c:h val="8.7648410212988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Διαχρονικά</a:t>
            </a:r>
            <a:r>
              <a:rPr lang="el-GR" sz="1200" b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στοιχεία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37093234618910553"/>
          <c:y val="4.292805208220795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3393853696145155E-2"/>
          <c:y val="0.18863366990232996"/>
          <c:w val="0.95321229260770968"/>
          <c:h val="0.5839591401951685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Προς τη σωστή</c:v>
                </c:pt>
              </c:strCache>
            </c:strRef>
          </c:tx>
          <c:spPr>
            <a:ln w="2222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5C70-4020-B8D7-ADFEA8B37B93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5C70-4020-B8D7-ADFEA8B37B93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5C70-4020-B8D7-ADFEA8B37B93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5C70-4020-B8D7-ADFEA8B37B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37</c:v>
                </c:pt>
                <c:pt idx="1">
                  <c:v>34</c:v>
                </c:pt>
                <c:pt idx="2">
                  <c:v>34</c:v>
                </c:pt>
                <c:pt idx="3">
                  <c:v>29</c:v>
                </c:pt>
                <c:pt idx="4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C70-4020-B8D7-ADFEA8B37B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Προς τη λάθος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56</c:v>
                </c:pt>
                <c:pt idx="1">
                  <c:v>60</c:v>
                </c:pt>
                <c:pt idx="2">
                  <c:v>60</c:v>
                </c:pt>
                <c:pt idx="3">
                  <c:v>66</c:v>
                </c:pt>
                <c:pt idx="4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5C70-4020-B8D7-ADFEA8B37B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430073477130455"/>
          <c:y val="0.8885948762353425"/>
          <c:w val="0.49139853045739085"/>
          <c:h val="0.111405123764657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57445565364235E-2"/>
          <c:y val="0.14996195489119754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rgbClr val="8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794C-494F-970C-119495615808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F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E9A0-4C23-BFD1-BC29A3C21494}"/>
              </c:ext>
            </c:extLst>
          </c:dPt>
          <c:dPt>
            <c:idx val="11"/>
            <c:invertIfNegative val="0"/>
            <c:bubble3D val="0"/>
            <c:spPr>
              <a:solidFill>
                <a:srgbClr val="00206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B21-47A6-A0EB-4C8E8CB9CDF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ΝΕΑ 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ΚΚΕ</c:v>
                </c:pt>
                <c:pt idx="4">
                  <c:v>ΣΠΑΡΤΙΑΤΕΣ</c:v>
                </c:pt>
                <c:pt idx="5">
                  <c:v>ΕΛΛΗΝΙΚΗ ΛΥΣΗ</c:v>
                </c:pt>
                <c:pt idx="6">
                  <c:v>ΝΙΚΗ</c:v>
                </c:pt>
                <c:pt idx="7">
                  <c:v>ΠΛΕΥΣΗ ΕΛΕΥΘΕΡΙΑΣ</c:v>
                </c:pt>
                <c:pt idx="8">
                  <c:v>ΜΕΡΑ 25</c:v>
                </c:pt>
                <c:pt idx="9">
                  <c:v>NEA ΑΡΙΣΤΕΡΑ</c:v>
                </c:pt>
                <c:pt idx="10">
                  <c:v>ΦΩΝΗ ΛΟΓΙΚΗΣ</c:v>
                </c:pt>
                <c:pt idx="11">
                  <c:v>ΔΗΜΟΚΡΑΤΕΣ</c:v>
                </c:pt>
                <c:pt idx="12">
                  <c:v>ΑΛΛΟ </c:v>
                </c:pt>
                <c:pt idx="13">
                  <c:v>ΑΚΥΡΟ-ΛΕΥΚΟ</c:v>
                </c:pt>
                <c:pt idx="14">
                  <c:v>ΔΕΝ ΘΑ ΨΗΦΙΖΑ</c:v>
                </c:pt>
                <c:pt idx="15">
                  <c:v>ΔΕΝ ΕΧΩ ΑΠΟΦΑΣΙΣΕΙ</c:v>
                </c:pt>
                <c:pt idx="16">
                  <c:v>ΔΕΝ ΑΠΑΝΤΩ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26.8</c:v>
                </c:pt>
                <c:pt idx="1">
                  <c:v>12.8</c:v>
                </c:pt>
                <c:pt idx="2">
                  <c:v>9.9</c:v>
                </c:pt>
                <c:pt idx="3">
                  <c:v>8.1</c:v>
                </c:pt>
                <c:pt idx="4">
                  <c:v>2</c:v>
                </c:pt>
                <c:pt idx="5">
                  <c:v>6.8</c:v>
                </c:pt>
                <c:pt idx="6">
                  <c:v>3</c:v>
                </c:pt>
                <c:pt idx="7">
                  <c:v>3.5</c:v>
                </c:pt>
                <c:pt idx="8">
                  <c:v>1.4</c:v>
                </c:pt>
                <c:pt idx="9">
                  <c:v>2.5</c:v>
                </c:pt>
                <c:pt idx="10">
                  <c:v>1.2</c:v>
                </c:pt>
                <c:pt idx="11">
                  <c:v>1.6</c:v>
                </c:pt>
                <c:pt idx="12">
                  <c:v>3.2</c:v>
                </c:pt>
                <c:pt idx="13">
                  <c:v>2.2000000000000002</c:v>
                </c:pt>
                <c:pt idx="14">
                  <c:v>4.5999999999999996</c:v>
                </c:pt>
                <c:pt idx="15">
                  <c:v>8.9</c:v>
                </c:pt>
                <c:pt idx="1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60"/>
        </c:scaling>
        <c:delete val="1"/>
        <c:axPos val="l"/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rgbClr val="8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794C-494F-970C-11949561580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CF2-4184-94F4-25DEE168F451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A04B-4926-97E1-D111EA848EC4}"/>
              </c:ext>
            </c:extLst>
          </c:dPt>
          <c:dPt>
            <c:idx val="12"/>
            <c:invertIfNegative val="0"/>
            <c:bubble3D val="0"/>
            <c:spPr>
              <a:solidFill>
                <a:srgbClr val="00206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EAB6-4091-A8B8-20C18BC5026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ΝΕΑ 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ΚΚΕ</c:v>
                </c:pt>
                <c:pt idx="4">
                  <c:v>ΣΠΑΡΤΙΑΤΕΣ</c:v>
                </c:pt>
                <c:pt idx="5">
                  <c:v>ΕΛΛΗΝΙΚΗ ΛΥΣΗ</c:v>
                </c:pt>
                <c:pt idx="6">
                  <c:v>ΝΙΚΗ</c:v>
                </c:pt>
                <c:pt idx="7">
                  <c:v>ΠΛΕΥΣΗ ΕΛΕΥΘΕΡΙΑΣ</c:v>
                </c:pt>
                <c:pt idx="8">
                  <c:v>ΜΕΡΑ 25</c:v>
                </c:pt>
                <c:pt idx="9">
                  <c:v>NEA ΑΡΙΣΤΕΡΑ</c:v>
                </c:pt>
                <c:pt idx="10">
                  <c:v>ΦΩΝΗ ΛΟΓΙΚΗΣ</c:v>
                </c:pt>
                <c:pt idx="11">
                  <c:v>ΚΟΣΜΟΣ</c:v>
                </c:pt>
                <c:pt idx="12">
                  <c:v>ΔΗΜΟΚΡΑΤΕΣ</c:v>
                </c:pt>
                <c:pt idx="13">
                  <c:v>ΑΛΛΟ </c:v>
                </c:pt>
              </c:strCache>
            </c:strRef>
          </c:cat>
          <c:val>
            <c:numRef>
              <c:f>Sheet1!$B$2:$B$15</c:f>
              <c:numCache>
                <c:formatCode>0.0</c:formatCode>
                <c:ptCount val="14"/>
                <c:pt idx="0">
                  <c:v>32.299999999999997</c:v>
                </c:pt>
                <c:pt idx="1">
                  <c:v>15.4</c:v>
                </c:pt>
                <c:pt idx="2">
                  <c:v>12</c:v>
                </c:pt>
                <c:pt idx="3">
                  <c:v>9.8000000000000007</c:v>
                </c:pt>
                <c:pt idx="4">
                  <c:v>2.5</c:v>
                </c:pt>
                <c:pt idx="5">
                  <c:v>8.3000000000000007</c:v>
                </c:pt>
                <c:pt idx="6">
                  <c:v>3.6</c:v>
                </c:pt>
                <c:pt idx="7">
                  <c:v>4.2</c:v>
                </c:pt>
                <c:pt idx="8">
                  <c:v>1.6</c:v>
                </c:pt>
                <c:pt idx="9">
                  <c:v>3.1</c:v>
                </c:pt>
                <c:pt idx="10">
                  <c:v>1.4</c:v>
                </c:pt>
                <c:pt idx="11">
                  <c:v>1</c:v>
                </c:pt>
                <c:pt idx="12">
                  <c:v>2</c:v>
                </c:pt>
                <c:pt idx="1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60"/>
        </c:scaling>
        <c:delete val="1"/>
        <c:axPos val="l"/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6971228558875"/>
          <c:y val="9.5360215707954846E-2"/>
          <c:w val="0.690766808738423"/>
          <c:h val="0.83913780303070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Απρ-24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Κρίση θεσμών</c:v>
                </c:pt>
                <c:pt idx="3">
                  <c:v>Εγκληματικότητα</c:v>
                </c:pt>
                <c:pt idx="4">
                  <c:v>Ανεργία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C-4DA9-92ED-A24D3B398D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Μαρ-24</c:v>
                </c:pt>
              </c:strCache>
            </c:strRef>
          </c:tx>
          <c:spPr>
            <a:solidFill>
              <a:srgbClr val="F9074C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Κρίση θεσμών</c:v>
                </c:pt>
                <c:pt idx="3">
                  <c:v>Εγκληματικότητα</c:v>
                </c:pt>
                <c:pt idx="4">
                  <c:v>Ανεργία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37</c:v>
                </c:pt>
                <c:pt idx="1">
                  <c:v>22</c:v>
                </c:pt>
                <c:pt idx="2">
                  <c:v>8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C-4DA9-92ED-A24D3B398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68681902407668993"/>
          <c:y val="0.83193206004232245"/>
          <c:w val="0.11814981867094132"/>
          <c:h val="0.10029421191410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rgbClr val="F9074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Μάλλον θετικές</c:v>
                </c:pt>
                <c:pt idx="1">
                  <c:v>Ούτε-ούτε (αυθ.)</c:v>
                </c:pt>
                <c:pt idx="2">
                  <c:v>Μάλλον αρνητικές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15</c:v>
                </c:pt>
                <c:pt idx="1">
                  <c:v>13</c:v>
                </c:pt>
                <c:pt idx="2">
                  <c:v>70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Διαχρονικά στοιχεία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40751585637310139"/>
          <c:y val="9.906606004585670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616601509678679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BD63-4483-92B9-E6F297BBE552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BD63-4483-92B9-E6F297BBE552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BD63-4483-92B9-E6F297BBE552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BD63-4483-92B9-E6F297BBE552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3-4483-92B9-E6F297BBE552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3-4483-92B9-E6F297BBE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3399FF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14</c:v>
                </c:pt>
                <c:pt idx="2">
                  <c:v>13</c:v>
                </c:pt>
                <c:pt idx="3">
                  <c:v>13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D63-4483-92B9-E6F297BBE5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70</c:v>
                </c:pt>
                <c:pt idx="1">
                  <c:v>73</c:v>
                </c:pt>
                <c:pt idx="2">
                  <c:v>72</c:v>
                </c:pt>
                <c:pt idx="3">
                  <c:v>72</c:v>
                </c:pt>
                <c:pt idx="4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D63-4483-92B9-E6F297BBE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rgbClr val="F9074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Μάλλον θετικές</c:v>
                </c:pt>
                <c:pt idx="1">
                  <c:v>Ούτε-ούτε (αυθ.)</c:v>
                </c:pt>
                <c:pt idx="2">
                  <c:v>Μάλλον αρνητικές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78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Διαχρονικά στοιχεία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374446614066691"/>
          <c:y val="4.46176694030913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763368994595471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BD63-4483-92B9-E6F297BBE552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BD63-4483-92B9-E6F297BBE552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BD63-4483-92B9-E6F297BBE552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BD63-4483-92B9-E6F297BBE552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3-4483-92B9-E6F297BBE552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3-4483-92B9-E6F297BBE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3399FF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11</c:v>
                </c:pt>
                <c:pt idx="2">
                  <c:v>12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D63-4483-92B9-E6F297BBE5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70</c:v>
                </c:pt>
                <c:pt idx="1">
                  <c:v>77</c:v>
                </c:pt>
                <c:pt idx="2">
                  <c:v>73</c:v>
                </c:pt>
                <c:pt idx="3">
                  <c:v>77</c:v>
                </c:pt>
                <c:pt idx="4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D63-4483-92B9-E6F297BBE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8115367582614278"/>
          <c:y val="0.86813167842039884"/>
          <c:w val="0.67933520503894629"/>
          <c:h val="0.101970656343994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32</c:v>
                </c:pt>
                <c:pt idx="1">
                  <c:v>5.3</c:v>
                </c:pt>
                <c:pt idx="2">
                  <c:v>62.2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0B-4EB1-997D-7F95487D9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13.8</c:v>
                </c:pt>
                <c:pt idx="1">
                  <c:v>6.1</c:v>
                </c:pt>
                <c:pt idx="2">
                  <c:v>75.400000000000006</c:v>
                </c:pt>
                <c:pt idx="3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7693144337305311"/>
          <c:y val="4.1052655110954058E-4"/>
          <c:w val="0.65295613264955932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pPr>
            <a:r>
              <a:rPr lang="el-GR" sz="1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Διαχρονικά στοιχεία-Θετική Αξιολόγηση</a:t>
            </a:r>
            <a:endParaRPr lang="en-US" sz="1200" b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9191961874094935"/>
          <c:y val="7.580427926525763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64940085917959"/>
          <c:h val="0.629823132205942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3399FF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34</c:v>
                </c:pt>
                <c:pt idx="2">
                  <c:v>35</c:v>
                </c:pt>
                <c:pt idx="3">
                  <c:v>30</c:v>
                </c:pt>
                <c:pt idx="4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8</c:v>
                </c:pt>
                <c:pt idx="3">
                  <c:v>10</c:v>
                </c:pt>
                <c:pt idx="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496018085442823"/>
          <c:y val="0.11551222267606681"/>
          <c:w val="0.55253566170295509"/>
          <c:h val="9.86575479333283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0.90927</cdr:x>
      <cdr:y>0.6907</cdr:y>
    </cdr:from>
    <cdr:to>
      <cdr:x>0.95739</cdr:x>
      <cdr:y>0.6907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8DD84CDD-3864-4409-91EE-2CDEB57C1572}"/>
            </a:ext>
          </a:extLst>
        </cdr:cNvPr>
        <cdr:cNvCxnSpPr/>
      </cdr:nvCxnSpPr>
      <cdr:spPr>
        <a:xfrm xmlns:a="http://schemas.openxmlformats.org/drawingml/2006/main">
          <a:off x="10803367" y="2322906"/>
          <a:ext cx="571729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06D47-903E-4114-9673-A192FAAE32CE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D79F-ED57-47F4-B136-1F38E2231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54C10-9FC8-467B-AD93-595092B016C6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C1944-5ED8-4FE4-A019-D7E58DFB8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144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2043C-866C-8508-F112-D947853A4A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75117F-8731-2C63-E68F-408C2DB514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B9C151-11DB-3ECB-B584-6AF09BF27D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B6740-9ADC-15C1-01C5-F773A245DE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818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4330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469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290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55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641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69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077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90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559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114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5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2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37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62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8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6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2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90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4797152"/>
            <a:ext cx="5020139" cy="1656184"/>
          </a:xfrm>
          <a:noFill/>
          <a:ln cap="sq">
            <a:noFill/>
            <a:miter lim="800000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93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9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974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10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6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59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4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964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777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55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2974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5933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0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31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468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996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5158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5650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8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8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EA15FF1-BA9A-C079-8CAD-523FAE0240A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96"/>
            <a:ext cx="12192000" cy="686169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094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6040" y="980728"/>
            <a:ext cx="5592622" cy="31683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marL="85725" indent="0" algn="ctr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240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chart" Target="../charts/chart20.xml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chart" Target="../charts/chart21.xml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7.jpe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Απρίλιος 2024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927CE-AB3B-4616-B54C-105FBB63B6D2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43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EFEE8-25DD-882A-BD6A-49A2400EA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C6CB2BD-6D3D-D8E1-4683-997A6FDC0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282937"/>
              </p:ext>
            </p:extLst>
          </p:nvPr>
        </p:nvGraphicFramePr>
        <p:xfrm>
          <a:off x="283021" y="1379937"/>
          <a:ext cx="5640238" cy="2294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0392C6B-E47D-C42B-708A-CD4DBC24D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34" y="476672"/>
            <a:ext cx="9049002" cy="406264"/>
          </a:xfrm>
        </p:spPr>
        <p:txBody>
          <a:bodyPr/>
          <a:lstStyle/>
          <a:p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Ενδιαφέρον για τις επερχόμενες εκλογές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‘Στις 9 Ιουνίου θα έχουμε Ευρωεκλογές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Πόσο πολύ θα λέγατε ότι σας ενδιαφέρει το αποτέλεσμα των εκλογών αυτών;’</a:t>
            </a:r>
            <a:endParaRPr lang="en-GB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307B6-60E5-0C06-4394-C76662DB7D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1526A6-6637-3E9D-2C55-F6BFD578DA2E}"/>
              </a:ext>
            </a:extLst>
          </p:cNvPr>
          <p:cNvSpPr txBox="1"/>
          <p:nvPr/>
        </p:nvSpPr>
        <p:spPr>
          <a:xfrm>
            <a:off x="11664618" y="70407"/>
            <a:ext cx="648073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72181E-E929-8927-6AA9-B1B701474379}"/>
              </a:ext>
            </a:extLst>
          </p:cNvPr>
          <p:cNvSpPr txBox="1"/>
          <p:nvPr/>
        </p:nvSpPr>
        <p:spPr>
          <a:xfrm>
            <a:off x="1055440" y="1856922"/>
            <a:ext cx="1224136" cy="5078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Πολύ/Αρκετά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66%</a:t>
            </a:r>
            <a:endParaRPr kumimoji="0" lang="el-GR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72% τον Μάιο 2019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10DDC52F-11CC-72AB-B0C0-20FD82D81B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548756"/>
              </p:ext>
            </p:extLst>
          </p:nvPr>
        </p:nvGraphicFramePr>
        <p:xfrm>
          <a:off x="421870" y="3895977"/>
          <a:ext cx="5508614" cy="2324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ACC97D5-7ECC-C981-1D5D-245422EC35D9}"/>
              </a:ext>
            </a:extLst>
          </p:cNvPr>
          <p:cNvSpPr/>
          <p:nvPr/>
        </p:nvSpPr>
        <p:spPr>
          <a:xfrm>
            <a:off x="283022" y="3945384"/>
            <a:ext cx="5884986" cy="2324268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064B45-E5AB-9D52-8E20-69ADF06EE005}"/>
              </a:ext>
            </a:extLst>
          </p:cNvPr>
          <p:cNvSpPr/>
          <p:nvPr/>
        </p:nvSpPr>
        <p:spPr>
          <a:xfrm>
            <a:off x="283021" y="1379937"/>
            <a:ext cx="5884985" cy="247582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67583AC1-96A6-4AA6-46F3-E44F55A784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445757"/>
              </p:ext>
            </p:extLst>
          </p:nvPr>
        </p:nvGraphicFramePr>
        <p:xfrm>
          <a:off x="6527373" y="2410776"/>
          <a:ext cx="5242757" cy="260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A636100-556F-AC00-8875-E2213CBD1E00}"/>
              </a:ext>
            </a:extLst>
          </p:cNvPr>
          <p:cNvSpPr/>
          <p:nvPr/>
        </p:nvSpPr>
        <p:spPr>
          <a:xfrm>
            <a:off x="6456040" y="2364754"/>
            <a:ext cx="5508615" cy="2864446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54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Πολιτική σταθερότητα μετά τις Ευρωεκλογές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dirty="0"/>
              <a:t>‘</a:t>
            </a:r>
            <a:r>
              <a:rPr lang="el-G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Κατά τη γνώμη σας το όποιο αποτέλεσμα των Ευρωεκλογών υπάρχει περίπτωση να δημιουργήσει προβλήματα πολιτικής σταθερότητας στη χώρα ή όχι</a:t>
            </a:r>
            <a:r>
              <a:rPr lang="el-GR" sz="1400" dirty="0"/>
              <a:t>;’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52CFBFD3-DA53-C903-2927-AD76E8ECDBD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78838291"/>
              </p:ext>
            </p:extLst>
          </p:nvPr>
        </p:nvGraphicFramePr>
        <p:xfrm>
          <a:off x="2711624" y="1460794"/>
          <a:ext cx="6006513" cy="2261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2B9DA84-4775-958C-5084-9B4FF40672D3}"/>
              </a:ext>
            </a:extLst>
          </p:cNvPr>
          <p:cNvSpPr/>
          <p:nvPr/>
        </p:nvSpPr>
        <p:spPr>
          <a:xfrm>
            <a:off x="2905160" y="3945384"/>
            <a:ext cx="5884986" cy="2324268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520109C-6A82-BA4C-DE9B-FD1E5668845B}"/>
              </a:ext>
            </a:extLst>
          </p:cNvPr>
          <p:cNvSpPr/>
          <p:nvPr/>
        </p:nvSpPr>
        <p:spPr>
          <a:xfrm>
            <a:off x="2855640" y="1379937"/>
            <a:ext cx="5884985" cy="247582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44CCD4FD-6440-CE5C-4812-7C07EE4CE7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118866"/>
              </p:ext>
            </p:extLst>
          </p:nvPr>
        </p:nvGraphicFramePr>
        <p:xfrm>
          <a:off x="3049102" y="4077257"/>
          <a:ext cx="5525020" cy="2088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8131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30678"/>
              </p:ext>
            </p:extLst>
          </p:nvPr>
        </p:nvGraphicFramePr>
        <p:xfrm>
          <a:off x="47328" y="1610150"/>
          <a:ext cx="11881314" cy="336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9" y="56264"/>
            <a:ext cx="8352928" cy="1080120"/>
          </a:xfrm>
        </p:spPr>
        <p:txBody>
          <a:bodyPr/>
          <a:lstStyle/>
          <a:p>
            <a:r>
              <a:rPr lang="el-GR" dirty="0"/>
              <a:t>Πρόθεση ψήφου στις Ευρωεκλογές</a:t>
            </a:r>
            <a:br>
              <a:rPr lang="el-GR" dirty="0"/>
            </a:br>
            <a:r>
              <a:rPr lang="el-GR" sz="1400" dirty="0"/>
              <a:t>‘Και αν είχαμε την επόμενη Κυριακή Ευρωεκλογές τι θα ψηφίζατε;’ (αυθόρμητα)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5013176"/>
            <a:ext cx="452811" cy="45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5006409"/>
            <a:ext cx="510823" cy="51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542107" y="506143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5069978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E9F38AF6-A2BC-4567-B843-D413AEE0B0B9}"/>
              </a:ext>
            </a:extLst>
          </p:cNvPr>
          <p:cNvSpPr txBox="1"/>
          <p:nvPr/>
        </p:nvSpPr>
        <p:spPr>
          <a:xfrm>
            <a:off x="11136560" y="506526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ΔΑ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B828E2-81B1-4778-994B-D87B9F4C84EA}"/>
              </a:ext>
            </a:extLst>
          </p:cNvPr>
          <p:cNvSpPr txBox="1"/>
          <p:nvPr/>
        </p:nvSpPr>
        <p:spPr>
          <a:xfrm>
            <a:off x="10488488" y="504527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Αναποφά</a:t>
            </a:r>
            <a:endParaRPr kumimoji="0" lang="el-GR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σιστοι</a:t>
            </a:r>
            <a:endParaRPr kumimoji="0" lang="el-GR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F41191-0A18-4219-A68C-729D344D0018}"/>
              </a:ext>
            </a:extLst>
          </p:cNvPr>
          <p:cNvSpPr txBox="1"/>
          <p:nvPr/>
        </p:nvSpPr>
        <p:spPr>
          <a:xfrm>
            <a:off x="9120336" y="500314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Άκυρο-Λευκό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C82CF2-3B35-47BE-97F9-01608723DE47}"/>
              </a:ext>
            </a:extLst>
          </p:cNvPr>
          <p:cNvSpPr txBox="1"/>
          <p:nvPr/>
        </p:nvSpPr>
        <p:spPr>
          <a:xfrm>
            <a:off x="9768408" y="501852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Δε θα ψηφίσουν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8400256" y="512784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5080427"/>
            <a:ext cx="689770" cy="307095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88D7EE55-2564-429F-BA9B-162F5D9F72E5}"/>
              </a:ext>
            </a:extLst>
          </p:cNvPr>
          <p:cNvSpPr txBox="1"/>
          <p:nvPr/>
        </p:nvSpPr>
        <p:spPr>
          <a:xfrm>
            <a:off x="10429731" y="3212976"/>
            <a:ext cx="131692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Αδιευκρίνιστη ψήφος: 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10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,4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5061431"/>
            <a:ext cx="577780" cy="324589"/>
          </a:xfrm>
          <a:prstGeom prst="rect">
            <a:avLst/>
          </a:prstGeom>
        </p:spPr>
      </p:pic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A2E406D4-F2B0-CCF6-92BB-757AED0F232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5013176"/>
            <a:ext cx="771325" cy="433624"/>
          </a:xfrm>
          <a:prstGeom prst="rect">
            <a:avLst/>
          </a:prstGeom>
        </p:spPr>
      </p:pic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8C90D4AA-0851-6BC6-AB58-ED91542665F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5085184"/>
            <a:ext cx="587777" cy="297807"/>
          </a:xfrm>
          <a:prstGeom prst="rect">
            <a:avLst/>
          </a:prstGeom>
        </p:spPr>
      </p:pic>
      <p:pic>
        <p:nvPicPr>
          <p:cNvPr id="29" name="Picture 28" descr="A logo of a helmet&#10;&#10;Description automatically generated">
            <a:extLst>
              <a:ext uri="{FF2B5EF4-FFF2-40B4-BE49-F238E27FC236}">
                <a16:creationId xmlns:a16="http://schemas.microsoft.com/office/drawing/2014/main" id="{572539F6-5906-DCE0-6A79-BF5A135FE0D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80" y="4959818"/>
            <a:ext cx="547118" cy="5471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BA7651-AC43-A3AE-801F-00C4E2326A42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21" name="Picture 20" descr="A white logo with a red and blue background&#10;&#10;Description automatically generated">
            <a:extLst>
              <a:ext uri="{FF2B5EF4-FFF2-40B4-BE49-F238E27FC236}">
                <a16:creationId xmlns:a16="http://schemas.microsoft.com/office/drawing/2014/main" id="{BC1F9AC5-FC49-B65F-86E1-623643FED69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5010075"/>
            <a:ext cx="452347" cy="4523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8FDFD14-C4A5-0330-D66F-815C342506DE}"/>
              </a:ext>
            </a:extLst>
          </p:cNvPr>
          <p:cNvSpPr txBox="1"/>
          <p:nvPr/>
        </p:nvSpPr>
        <p:spPr>
          <a:xfrm>
            <a:off x="443371" y="2123254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Μάρτιος 2024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DA3316-DA89-3C3B-9848-A15B9E68BE5A}"/>
              </a:ext>
            </a:extLst>
          </p:cNvPr>
          <p:cNvCxnSpPr/>
          <p:nvPr/>
        </p:nvCxnSpPr>
        <p:spPr>
          <a:xfrm>
            <a:off x="105544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DD8927D-4D7A-397D-7BC2-EF780E79D2D1}"/>
              </a:ext>
            </a:extLst>
          </p:cNvPr>
          <p:cNvCxnSpPr/>
          <p:nvPr/>
        </p:nvCxnSpPr>
        <p:spPr>
          <a:xfrm>
            <a:off x="40736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AAC917A-B265-AE9C-3BA9-0A6748943835}"/>
              </a:ext>
            </a:extLst>
          </p:cNvPr>
          <p:cNvCxnSpPr/>
          <p:nvPr/>
        </p:nvCxnSpPr>
        <p:spPr>
          <a:xfrm>
            <a:off x="177552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1E956B-5D32-CC3B-8271-92B5A20347E5}"/>
              </a:ext>
            </a:extLst>
          </p:cNvPr>
          <p:cNvCxnSpPr/>
          <p:nvPr/>
        </p:nvCxnSpPr>
        <p:spPr>
          <a:xfrm>
            <a:off x="249560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F5BA154-2EDC-0619-539B-CBD7469CA25C}"/>
              </a:ext>
            </a:extLst>
          </p:cNvPr>
          <p:cNvCxnSpPr/>
          <p:nvPr/>
        </p:nvCxnSpPr>
        <p:spPr>
          <a:xfrm>
            <a:off x="3143672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A9A3C9B-10C2-8156-C5EB-944E3D1AF52B}"/>
              </a:ext>
            </a:extLst>
          </p:cNvPr>
          <p:cNvCxnSpPr/>
          <p:nvPr/>
        </p:nvCxnSpPr>
        <p:spPr>
          <a:xfrm>
            <a:off x="3791744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0FD482E-53FE-9C81-0E94-749168AC22A5}"/>
              </a:ext>
            </a:extLst>
          </p:cNvPr>
          <p:cNvCxnSpPr/>
          <p:nvPr/>
        </p:nvCxnSpPr>
        <p:spPr>
          <a:xfrm>
            <a:off x="4511824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8CB023-B6D5-CABA-81F1-F25031FD8EBC}"/>
              </a:ext>
            </a:extLst>
          </p:cNvPr>
          <p:cNvCxnSpPr/>
          <p:nvPr/>
        </p:nvCxnSpPr>
        <p:spPr>
          <a:xfrm>
            <a:off x="515989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94B2FDF-DCEF-090F-E13D-439857B252BD}"/>
              </a:ext>
            </a:extLst>
          </p:cNvPr>
          <p:cNvCxnSpPr/>
          <p:nvPr/>
        </p:nvCxnSpPr>
        <p:spPr>
          <a:xfrm>
            <a:off x="580796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887F225-6EEB-D448-2208-AB742E3D616D}"/>
              </a:ext>
            </a:extLst>
          </p:cNvPr>
          <p:cNvCxnSpPr/>
          <p:nvPr/>
        </p:nvCxnSpPr>
        <p:spPr>
          <a:xfrm>
            <a:off x="652804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CE9544D-689A-BC98-F967-7DF268D7E84F}"/>
              </a:ext>
            </a:extLst>
          </p:cNvPr>
          <p:cNvCxnSpPr/>
          <p:nvPr/>
        </p:nvCxnSpPr>
        <p:spPr>
          <a:xfrm>
            <a:off x="717612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71B8AFC-E068-7C92-C15E-8E7B6C15E02F}"/>
              </a:ext>
            </a:extLst>
          </p:cNvPr>
          <p:cNvCxnSpPr/>
          <p:nvPr/>
        </p:nvCxnSpPr>
        <p:spPr>
          <a:xfrm>
            <a:off x="8544272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22ABFB-B5D4-CC02-5592-EBA799848A7C}"/>
              </a:ext>
            </a:extLst>
          </p:cNvPr>
          <p:cNvCxnSpPr/>
          <p:nvPr/>
        </p:nvCxnSpPr>
        <p:spPr>
          <a:xfrm>
            <a:off x="9192344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6EA5BB0-2A2C-9100-3C6A-BB0706E45012}"/>
              </a:ext>
            </a:extLst>
          </p:cNvPr>
          <p:cNvCxnSpPr/>
          <p:nvPr/>
        </p:nvCxnSpPr>
        <p:spPr>
          <a:xfrm>
            <a:off x="984041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E853C61-C4AC-A9CC-7875-857AE73C61BF}"/>
              </a:ext>
            </a:extLst>
          </p:cNvPr>
          <p:cNvCxnSpPr/>
          <p:nvPr/>
        </p:nvCxnSpPr>
        <p:spPr>
          <a:xfrm>
            <a:off x="1056049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78B9A76-2288-05AA-22AA-FABCA137F2A2}"/>
              </a:ext>
            </a:extLst>
          </p:cNvPr>
          <p:cNvCxnSpPr/>
          <p:nvPr/>
        </p:nvCxnSpPr>
        <p:spPr>
          <a:xfrm>
            <a:off x="1185664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BFB1DC0-FD76-A68B-A24C-C8AEAC32A791}"/>
              </a:ext>
            </a:extLst>
          </p:cNvPr>
          <p:cNvGraphicFramePr>
            <a:graphicFrameLocks noGrp="1"/>
          </p:cNvGraphicFramePr>
          <p:nvPr/>
        </p:nvGraphicFramePr>
        <p:xfrm>
          <a:off x="407368" y="2482096"/>
          <a:ext cx="1152127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722">
                  <a:extLst>
                    <a:ext uri="{9D8B030D-6E8A-4147-A177-3AD203B41FA5}">
                      <a16:colId xmlns:a16="http://schemas.microsoft.com/office/drawing/2014/main" val="1170432764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3604380302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321903937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204183003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742947402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724535743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300586708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2723480567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509940543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3885627778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48124634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3052615877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403765252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667533545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165617756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2091999422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4187899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7200294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025BF5-36B8-FF33-647F-F7230737FE80}"/>
              </a:ext>
            </a:extLst>
          </p:cNvPr>
          <p:cNvCxnSpPr/>
          <p:nvPr/>
        </p:nvCxnSpPr>
        <p:spPr>
          <a:xfrm>
            <a:off x="1128057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96F1DAF9-8D7F-C34A-23A7-2915F6A2970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402" y="4959818"/>
            <a:ext cx="642798" cy="64279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BD4757-A3B3-9F95-FE1A-D77FD0A8DA68}"/>
              </a:ext>
            </a:extLst>
          </p:cNvPr>
          <p:cNvCxnSpPr/>
          <p:nvPr/>
        </p:nvCxnSpPr>
        <p:spPr>
          <a:xfrm>
            <a:off x="789620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A red and blue logo&#10;&#10;Description automatically generated">
            <a:extLst>
              <a:ext uri="{FF2B5EF4-FFF2-40B4-BE49-F238E27FC236}">
                <a16:creationId xmlns:a16="http://schemas.microsoft.com/office/drawing/2014/main" id="{17CD6650-732B-0692-1B39-E16E0D82DD4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628" y="5061563"/>
            <a:ext cx="587908" cy="34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68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334" y="1434039"/>
          <a:ext cx="11881314" cy="336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9" y="56264"/>
            <a:ext cx="8352928" cy="1080120"/>
          </a:xfrm>
        </p:spPr>
        <p:txBody>
          <a:bodyPr/>
          <a:lstStyle/>
          <a:p>
            <a:r>
              <a:rPr lang="el-GR" dirty="0"/>
              <a:t>Εκτίμηση ψήφου</a:t>
            </a:r>
            <a:endParaRPr lang="el-GR" sz="1400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5013176"/>
            <a:ext cx="452811" cy="45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5006409"/>
            <a:ext cx="510823" cy="51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614115" y="506143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5069978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11136560" y="5051541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74" y="5080427"/>
            <a:ext cx="689770" cy="307095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852" y="5061431"/>
            <a:ext cx="577780" cy="324589"/>
          </a:xfrm>
          <a:prstGeom prst="rect">
            <a:avLst/>
          </a:prstGeom>
        </p:spPr>
      </p:pic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A2E406D4-F2B0-CCF6-92BB-757AED0F232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771" y="5013176"/>
            <a:ext cx="771325" cy="433624"/>
          </a:xfrm>
          <a:prstGeom prst="rect">
            <a:avLst/>
          </a:prstGeom>
        </p:spPr>
      </p:pic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8C90D4AA-0851-6BC6-AB58-ED91542665F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5085184"/>
            <a:ext cx="587777" cy="297807"/>
          </a:xfrm>
          <a:prstGeom prst="rect">
            <a:avLst/>
          </a:prstGeom>
        </p:spPr>
      </p:pic>
      <p:pic>
        <p:nvPicPr>
          <p:cNvPr id="29" name="Picture 28" descr="A logo of a helmet&#10;&#10;Description automatically generated">
            <a:extLst>
              <a:ext uri="{FF2B5EF4-FFF2-40B4-BE49-F238E27FC236}">
                <a16:creationId xmlns:a16="http://schemas.microsoft.com/office/drawing/2014/main" id="{572539F6-5906-DCE0-6A79-BF5A135FE0D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4959818"/>
            <a:ext cx="547118" cy="5471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BA7651-AC43-A3AE-801F-00C4E2326A42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21" name="Picture 20" descr="A white logo with a red and blue background&#10;&#10;Description automatically generated">
            <a:extLst>
              <a:ext uri="{FF2B5EF4-FFF2-40B4-BE49-F238E27FC236}">
                <a16:creationId xmlns:a16="http://schemas.microsoft.com/office/drawing/2014/main" id="{BC1F9AC5-FC49-B65F-86E1-623643FED69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5010075"/>
            <a:ext cx="452347" cy="452347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DA3316-DA89-3C3B-9848-A15B9E68BE5A}"/>
              </a:ext>
            </a:extLst>
          </p:cNvPr>
          <p:cNvCxnSpPr/>
          <p:nvPr/>
        </p:nvCxnSpPr>
        <p:spPr>
          <a:xfrm>
            <a:off x="119945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DD8927D-4D7A-397D-7BC2-EF780E79D2D1}"/>
              </a:ext>
            </a:extLst>
          </p:cNvPr>
          <p:cNvCxnSpPr/>
          <p:nvPr/>
        </p:nvCxnSpPr>
        <p:spPr>
          <a:xfrm>
            <a:off x="40736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AAC917A-B265-AE9C-3BA9-0A6748943835}"/>
              </a:ext>
            </a:extLst>
          </p:cNvPr>
          <p:cNvCxnSpPr/>
          <p:nvPr/>
        </p:nvCxnSpPr>
        <p:spPr>
          <a:xfrm>
            <a:off x="2063552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1E956B-5D32-CC3B-8271-92B5A20347E5}"/>
              </a:ext>
            </a:extLst>
          </p:cNvPr>
          <p:cNvCxnSpPr/>
          <p:nvPr/>
        </p:nvCxnSpPr>
        <p:spPr>
          <a:xfrm>
            <a:off x="292764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F5BA154-2EDC-0619-539B-CBD7469CA25C}"/>
              </a:ext>
            </a:extLst>
          </p:cNvPr>
          <p:cNvCxnSpPr/>
          <p:nvPr/>
        </p:nvCxnSpPr>
        <p:spPr>
          <a:xfrm>
            <a:off x="371973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A9A3C9B-10C2-8156-C5EB-944E3D1AF52B}"/>
              </a:ext>
            </a:extLst>
          </p:cNvPr>
          <p:cNvCxnSpPr/>
          <p:nvPr/>
        </p:nvCxnSpPr>
        <p:spPr>
          <a:xfrm>
            <a:off x="4511824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0FD482E-53FE-9C81-0E94-749168AC22A5}"/>
              </a:ext>
            </a:extLst>
          </p:cNvPr>
          <p:cNvCxnSpPr/>
          <p:nvPr/>
        </p:nvCxnSpPr>
        <p:spPr>
          <a:xfrm>
            <a:off x="537592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8CB023-B6D5-CABA-81F1-F25031FD8EBC}"/>
              </a:ext>
            </a:extLst>
          </p:cNvPr>
          <p:cNvCxnSpPr/>
          <p:nvPr/>
        </p:nvCxnSpPr>
        <p:spPr>
          <a:xfrm>
            <a:off x="616800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94B2FDF-DCEF-090F-E13D-439857B252BD}"/>
              </a:ext>
            </a:extLst>
          </p:cNvPr>
          <p:cNvCxnSpPr/>
          <p:nvPr/>
        </p:nvCxnSpPr>
        <p:spPr>
          <a:xfrm>
            <a:off x="696009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887F225-6EEB-D448-2208-AB742E3D616D}"/>
              </a:ext>
            </a:extLst>
          </p:cNvPr>
          <p:cNvCxnSpPr/>
          <p:nvPr/>
        </p:nvCxnSpPr>
        <p:spPr>
          <a:xfrm>
            <a:off x="7752184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CE9544D-689A-BC98-F967-7DF268D7E84F}"/>
              </a:ext>
            </a:extLst>
          </p:cNvPr>
          <p:cNvCxnSpPr/>
          <p:nvPr/>
        </p:nvCxnSpPr>
        <p:spPr>
          <a:xfrm>
            <a:off x="8616280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71B8AFC-E068-7C92-C15E-8E7B6C15E02F}"/>
              </a:ext>
            </a:extLst>
          </p:cNvPr>
          <p:cNvCxnSpPr/>
          <p:nvPr/>
        </p:nvCxnSpPr>
        <p:spPr>
          <a:xfrm>
            <a:off x="11064552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22ABFB-B5D4-CC02-5592-EBA799848A7C}"/>
              </a:ext>
            </a:extLst>
          </p:cNvPr>
          <p:cNvCxnSpPr/>
          <p:nvPr/>
        </p:nvCxnSpPr>
        <p:spPr>
          <a:xfrm>
            <a:off x="11928648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637B12CA-00A3-CD1A-B16C-960F4A8DB34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998" y="4821089"/>
            <a:ext cx="644433" cy="644433"/>
          </a:xfrm>
          <a:prstGeom prst="rect">
            <a:avLst/>
          </a:prstGeom>
        </p:spPr>
      </p:pic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F3A25B15-2145-C3DE-EB67-95536404594F}"/>
              </a:ext>
            </a:extLst>
          </p:cNvPr>
          <p:cNvGraphicFramePr>
            <a:graphicFrameLocks noGrp="1"/>
          </p:cNvGraphicFramePr>
          <p:nvPr/>
        </p:nvGraphicFramePr>
        <p:xfrm>
          <a:off x="407368" y="2276872"/>
          <a:ext cx="11521286" cy="3997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49">
                  <a:extLst>
                    <a:ext uri="{9D8B030D-6E8A-4147-A177-3AD203B41FA5}">
                      <a16:colId xmlns:a16="http://schemas.microsoft.com/office/drawing/2014/main" val="1170432764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3604380302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321903937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1204183003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742947402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1724535743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1300586708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2723480567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3885627778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1403765252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1667533545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764331053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2389449178"/>
                    </a:ext>
                  </a:extLst>
                </a:gridCol>
                <a:gridCol w="822949">
                  <a:extLst>
                    <a:ext uri="{9D8B030D-6E8A-4147-A177-3AD203B41FA5}">
                      <a16:colId xmlns:a16="http://schemas.microsoft.com/office/drawing/2014/main" val="4187899106"/>
                    </a:ext>
                  </a:extLst>
                </a:gridCol>
              </a:tblGrid>
              <a:tr h="39975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31,4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15,1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13,0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10,1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2,0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9,7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3,2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4,3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1,9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3,0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2,4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2,3</a:t>
                      </a:r>
                      <a:endParaRPr lang="el-GR" sz="12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7200294"/>
                  </a:ext>
                </a:extLst>
              </a:tr>
            </a:tbl>
          </a:graphicData>
        </a:graphic>
      </p:graphicFrame>
      <p:sp>
        <p:nvSpPr>
          <p:cNvPr id="55" name="TextBox 54">
            <a:extLst>
              <a:ext uri="{FF2B5EF4-FFF2-40B4-BE49-F238E27FC236}">
                <a16:creationId xmlns:a16="http://schemas.microsoft.com/office/drawing/2014/main" id="{1C4991F0-0FFC-1AD7-B3DA-D0348C4A7335}"/>
              </a:ext>
            </a:extLst>
          </p:cNvPr>
          <p:cNvSpPr txBox="1"/>
          <p:nvPr/>
        </p:nvSpPr>
        <p:spPr>
          <a:xfrm>
            <a:off x="623392" y="1916832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Μάρτιος 2024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9CDF0F-8243-3C6F-A311-5453DE5B191B}"/>
              </a:ext>
            </a:extLst>
          </p:cNvPr>
          <p:cNvCxnSpPr/>
          <p:nvPr/>
        </p:nvCxnSpPr>
        <p:spPr>
          <a:xfrm>
            <a:off x="10272464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A red and blue logo&#10;&#10;Description automatically generated">
            <a:extLst>
              <a:ext uri="{FF2B5EF4-FFF2-40B4-BE49-F238E27FC236}">
                <a16:creationId xmlns:a16="http://schemas.microsoft.com/office/drawing/2014/main" id="{01120FA5-C2AB-0B42-2418-1F5AEA29565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636" y="5039714"/>
            <a:ext cx="613908" cy="34327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820CF2-D132-9689-28A4-02BF8271FD25}"/>
              </a:ext>
            </a:extLst>
          </p:cNvPr>
          <p:cNvCxnSpPr/>
          <p:nvPr/>
        </p:nvCxnSpPr>
        <p:spPr>
          <a:xfrm>
            <a:off x="9480376" y="4797152"/>
            <a:ext cx="0" cy="665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 descr="A green and yellow logo&#10;&#10;Description automatically generated">
            <a:extLst>
              <a:ext uri="{FF2B5EF4-FFF2-40B4-BE49-F238E27FC236}">
                <a16:creationId xmlns:a16="http://schemas.microsoft.com/office/drawing/2014/main" id="{51FAF434-EE37-121A-3A91-0BEC319F4B5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92" y="5126720"/>
            <a:ext cx="541920" cy="17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8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Η πορεία της χώρας</a:t>
            </a:r>
            <a:br>
              <a:rPr lang="el-GR" dirty="0"/>
            </a:br>
            <a:r>
              <a:rPr lang="el-GR" sz="1400" dirty="0"/>
              <a:t>‘Κατά τη γνώμη σας η χώρα μας αυτή την περίοδο κινείται προς τη σωστή ή προς τη λάθος κατεύθυνση;’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969016"/>
              </p:ext>
            </p:extLst>
          </p:nvPr>
        </p:nvGraphicFramePr>
        <p:xfrm>
          <a:off x="55395" y="1916831"/>
          <a:ext cx="560855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0" name="Content Placeholder 8">
            <a:extLst>
              <a:ext uri="{FF2B5EF4-FFF2-40B4-BE49-F238E27FC236}">
                <a16:creationId xmlns:a16="http://schemas.microsoft.com/office/drawing/2014/main" id="{E81EBBA2-28FE-4D26-A912-0DC9E86DFA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018280"/>
              </p:ext>
            </p:extLst>
          </p:nvPr>
        </p:nvGraphicFramePr>
        <p:xfrm>
          <a:off x="6184338" y="2132857"/>
          <a:ext cx="5456278" cy="2786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58DE6A8-AA9A-5EB4-1779-37A9AE553967}"/>
              </a:ext>
            </a:extLst>
          </p:cNvPr>
          <p:cNvSpPr/>
          <p:nvPr/>
        </p:nvSpPr>
        <p:spPr>
          <a:xfrm>
            <a:off x="264831" y="1916833"/>
            <a:ext cx="5255105" cy="345638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10CD07B-AB9C-1757-F766-7959DEB3FD0D}"/>
              </a:ext>
            </a:extLst>
          </p:cNvPr>
          <p:cNvSpPr/>
          <p:nvPr/>
        </p:nvSpPr>
        <p:spPr>
          <a:xfrm>
            <a:off x="5951984" y="1916832"/>
            <a:ext cx="5832648" cy="3456384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97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7" y="116632"/>
            <a:ext cx="12192000" cy="1080120"/>
          </a:xfrm>
        </p:spPr>
        <p:txBody>
          <a:bodyPr/>
          <a:lstStyle/>
          <a:p>
            <a:r>
              <a:rPr lang="el-GR" dirty="0"/>
              <a:t>Τα πέντε σημαντικότερα προβλήματα της χώρας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1400" dirty="0"/>
              <a:t>‘Ποιο νομίζετε ότι είναι το σημαντικότερο πρόβλημα που αντιμετωπίζει σήμερα η χώρα μας;’ </a:t>
            </a:r>
            <a:r>
              <a:rPr lang="en-US" sz="1400" i="1" dirty="0"/>
              <a:t/>
            </a:r>
            <a:br>
              <a:rPr lang="en-US" sz="1400" i="1" dirty="0"/>
            </a:br>
            <a:r>
              <a:rPr lang="el-GR" sz="1400" u="sng" dirty="0"/>
              <a:t>αυθόρμητες αναφορές 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604610" y="11663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D007FBA6-F357-FE1F-6788-FD95754B0C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010776"/>
              </p:ext>
            </p:extLst>
          </p:nvPr>
        </p:nvGraphicFramePr>
        <p:xfrm>
          <a:off x="2135560" y="1558560"/>
          <a:ext cx="8064896" cy="457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B360826-0D0B-CD88-8ECE-27199AF3EBE2}"/>
              </a:ext>
            </a:extLst>
          </p:cNvPr>
          <p:cNvSpPr/>
          <p:nvPr/>
        </p:nvSpPr>
        <p:spPr>
          <a:xfrm>
            <a:off x="2423592" y="1650312"/>
            <a:ext cx="6768752" cy="4572508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95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01000" cy="1080120"/>
          </a:xfrm>
        </p:spPr>
        <p:txBody>
          <a:bodyPr>
            <a:normAutofit/>
          </a:bodyPr>
          <a:lstStyle/>
          <a:p>
            <a:r>
              <a:rPr lang="el-GR" dirty="0"/>
              <a:t>Εντυπώσεις από την Κυβέρνηση στο ζήτημα της αντιμετώπισης του Πληθωρισμού</a:t>
            </a:r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8017671"/>
              </p:ext>
            </p:extLst>
          </p:nvPr>
        </p:nvGraphicFramePr>
        <p:xfrm>
          <a:off x="222234" y="2514600"/>
          <a:ext cx="5544616" cy="2556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0C91E8E3-D2AC-FDF6-24E4-93AE3A6775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176183"/>
              </p:ext>
            </p:extLst>
          </p:nvPr>
        </p:nvGraphicFramePr>
        <p:xfrm>
          <a:off x="6096001" y="2514600"/>
          <a:ext cx="5256584" cy="2824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B96F8CB-6E70-68F0-96B1-CD3867456978}"/>
              </a:ext>
            </a:extLst>
          </p:cNvPr>
          <p:cNvSpPr/>
          <p:nvPr/>
        </p:nvSpPr>
        <p:spPr>
          <a:xfrm>
            <a:off x="191344" y="2212454"/>
            <a:ext cx="5616624" cy="316076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804C48-4AD7-6D36-CF26-A4ED68EB214E}"/>
              </a:ext>
            </a:extLst>
          </p:cNvPr>
          <p:cNvSpPr/>
          <p:nvPr/>
        </p:nvSpPr>
        <p:spPr>
          <a:xfrm>
            <a:off x="5961500" y="2212455"/>
            <a:ext cx="5616624" cy="3160761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22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01000" cy="1080120"/>
          </a:xfrm>
        </p:spPr>
        <p:txBody>
          <a:bodyPr>
            <a:normAutofit/>
          </a:bodyPr>
          <a:lstStyle/>
          <a:p>
            <a:r>
              <a:rPr lang="el-GR" dirty="0"/>
              <a:t>Εντυπώσεις από την Κυβέρνηση στο ζήτημα της Εγκληματικότητας</a:t>
            </a:r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89191937"/>
              </p:ext>
            </p:extLst>
          </p:nvPr>
        </p:nvGraphicFramePr>
        <p:xfrm>
          <a:off x="263352" y="2608498"/>
          <a:ext cx="5472608" cy="2368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0C91E8E3-D2AC-FDF6-24E4-93AE3A6775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784042"/>
              </p:ext>
            </p:extLst>
          </p:nvPr>
        </p:nvGraphicFramePr>
        <p:xfrm>
          <a:off x="6096000" y="2608498"/>
          <a:ext cx="5256584" cy="2764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113468F-E0C8-64DF-320E-CFC80EB25E56}"/>
              </a:ext>
            </a:extLst>
          </p:cNvPr>
          <p:cNvSpPr/>
          <p:nvPr/>
        </p:nvSpPr>
        <p:spPr>
          <a:xfrm>
            <a:off x="191344" y="2212454"/>
            <a:ext cx="5616624" cy="316076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CD55723-480E-4C67-38B1-85A57A7E8B0A}"/>
              </a:ext>
            </a:extLst>
          </p:cNvPr>
          <p:cNvSpPr/>
          <p:nvPr/>
        </p:nvSpPr>
        <p:spPr>
          <a:xfrm>
            <a:off x="5961500" y="2212455"/>
            <a:ext cx="5616624" cy="3160761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91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Αξιολόγηση Κυβέρνησης</a:t>
            </a:r>
            <a:r>
              <a:rPr lang="en-GB" dirty="0"/>
              <a:t> </a:t>
            </a:r>
            <a:r>
              <a:rPr lang="el-GR" dirty="0"/>
              <a:t>και </a:t>
            </a:r>
            <a:r>
              <a:rPr lang="el-GR" dirty="0" err="1"/>
              <a:t>Αξ</a:t>
            </a:r>
            <a:r>
              <a:rPr lang="el-GR" dirty="0"/>
              <a:t>. Αντιπολίτευσης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dirty="0"/>
              <a:t>‘Ποια είναι η εντύπωση σας για το έργο της Κυβέρνησης συνολικά, θετική ή αρνητική; Και ποια για την </a:t>
            </a:r>
            <a:r>
              <a:rPr lang="el-GR" sz="1400" dirty="0" err="1"/>
              <a:t>Αξ</a:t>
            </a:r>
            <a:r>
              <a:rPr lang="el-GR" sz="1400" dirty="0"/>
              <a:t>. Αντιπολίτευση του ΣΥΡΙΖΑ’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0559855"/>
              </p:ext>
            </p:extLst>
          </p:nvPr>
        </p:nvGraphicFramePr>
        <p:xfrm>
          <a:off x="250429" y="2552920"/>
          <a:ext cx="5197499" cy="2460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066724"/>
              </p:ext>
            </p:extLst>
          </p:nvPr>
        </p:nvGraphicFramePr>
        <p:xfrm>
          <a:off x="5944989" y="2552921"/>
          <a:ext cx="5286904" cy="263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D684C68-F8AE-B5BC-F915-6351CBF4479C}"/>
              </a:ext>
            </a:extLst>
          </p:cNvPr>
          <p:cNvSpPr/>
          <p:nvPr/>
        </p:nvSpPr>
        <p:spPr>
          <a:xfrm>
            <a:off x="191344" y="2212454"/>
            <a:ext cx="5616624" cy="316076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75EFDDF-CC84-BCF9-66B6-ACD731ABF9A1}"/>
              </a:ext>
            </a:extLst>
          </p:cNvPr>
          <p:cNvSpPr/>
          <p:nvPr/>
        </p:nvSpPr>
        <p:spPr>
          <a:xfrm>
            <a:off x="5961500" y="2212455"/>
            <a:ext cx="5616624" cy="3160761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0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01000" cy="1080120"/>
          </a:xfrm>
        </p:spPr>
        <p:txBody>
          <a:bodyPr>
            <a:normAutofit fontScale="90000"/>
          </a:bodyPr>
          <a:lstStyle/>
          <a:p>
            <a:r>
              <a:rPr lang="el-GR" dirty="0"/>
              <a:t>Αξιολόγηση Πρωθυπουργού και αρχηγού </a:t>
            </a:r>
            <a:r>
              <a:rPr lang="el-GR" dirty="0" err="1"/>
              <a:t>Αξ</a:t>
            </a:r>
            <a:r>
              <a:rPr lang="el-GR" dirty="0"/>
              <a:t>. Αντιπολίτευσης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dirty="0"/>
              <a:t>‘Ποια είναι η γνώμη σας για τον τρόπο με τον οποίο ασκεί τα καθήκοντά του μέχρι στιγμής ο Πρωθυπουργός κ. Μητσοτάκης; Θετική ή αρνητική</a:t>
            </a:r>
            <a:r>
              <a:rPr lang="en-GB" sz="1400" dirty="0"/>
              <a:t>;</a:t>
            </a:r>
            <a:r>
              <a:rPr lang="el-GR" sz="1400" dirty="0"/>
              <a:t> Και ποια είναι η γνώμη σας για τον τρόπο με τον οποίο ασκεί τα καθήκοντά του μέχρι στιγμής ο αρχηγός της Αξιωματικής Αντιπολίτευσης κ. Στέφανος </a:t>
            </a:r>
            <a:r>
              <a:rPr lang="el-GR" sz="1400" dirty="0" err="1"/>
              <a:t>Κασσελάκης</a:t>
            </a:r>
            <a:r>
              <a:rPr lang="el-GR" sz="1400" dirty="0"/>
              <a:t>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6537097"/>
              </p:ext>
            </p:extLst>
          </p:nvPr>
        </p:nvGraphicFramePr>
        <p:xfrm>
          <a:off x="212489" y="2480457"/>
          <a:ext cx="5328592" cy="2624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766596"/>
              </p:ext>
            </p:extLst>
          </p:nvPr>
        </p:nvGraphicFramePr>
        <p:xfrm>
          <a:off x="6209550" y="2480457"/>
          <a:ext cx="5022343" cy="2820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DB92C57-A20C-844B-B6DF-A9FAFB58F11A}"/>
              </a:ext>
            </a:extLst>
          </p:cNvPr>
          <p:cNvSpPr/>
          <p:nvPr/>
        </p:nvSpPr>
        <p:spPr>
          <a:xfrm>
            <a:off x="191344" y="2212454"/>
            <a:ext cx="5616624" cy="316076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CF4C42-AD92-4D94-A82E-5D63BB292FD6}"/>
              </a:ext>
            </a:extLst>
          </p:cNvPr>
          <p:cNvSpPr/>
          <p:nvPr/>
        </p:nvSpPr>
        <p:spPr>
          <a:xfrm>
            <a:off x="5961500" y="2212455"/>
            <a:ext cx="5607108" cy="316076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75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23944" y="1484784"/>
          <a:ext cx="91450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dirty="0"/>
              <a:t>Δημοτικότητες πολιτικών αρχηγών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CE36545-A08B-30C2-9F46-4A9005DF2A14}"/>
              </a:ext>
            </a:extLst>
          </p:cNvPr>
          <p:cNvSpPr/>
          <p:nvPr/>
        </p:nvSpPr>
        <p:spPr>
          <a:xfrm>
            <a:off x="1304955" y="1573408"/>
            <a:ext cx="9145016" cy="4536504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97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530502"/>
              </p:ext>
            </p:extLst>
          </p:nvPr>
        </p:nvGraphicFramePr>
        <p:xfrm>
          <a:off x="263352" y="1700808"/>
          <a:ext cx="61926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84"/>
            <a:ext cx="11777714" cy="1080120"/>
          </a:xfrm>
        </p:spPr>
        <p:txBody>
          <a:bodyPr/>
          <a:lstStyle/>
          <a:p>
            <a:r>
              <a:rPr lang="el-GR" dirty="0"/>
              <a:t>Καταλληλότερος Πρωθυπουργός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dirty="0"/>
              <a:t>‘Μεταξύ των πολιτικών αρχηγών ποια/</a:t>
            </a:r>
            <a:r>
              <a:rPr lang="el-GR" sz="1400" dirty="0" err="1"/>
              <a:t>ος</a:t>
            </a:r>
            <a:r>
              <a:rPr lang="el-GR" sz="1400" dirty="0"/>
              <a:t> νομίζετε ότι είναι καταλληλότερη/</a:t>
            </a:r>
            <a:r>
              <a:rPr lang="el-GR" sz="1400" dirty="0" err="1"/>
              <a:t>ος</a:t>
            </a:r>
            <a:r>
              <a:rPr lang="el-GR" sz="1400" dirty="0"/>
              <a:t> για πρωθυπουργός </a:t>
            </a:r>
            <a:br>
              <a:rPr lang="el-GR" sz="1400" dirty="0"/>
            </a:br>
            <a:r>
              <a:rPr lang="el-GR" sz="1400" dirty="0"/>
              <a:t>της χώρας;’ </a:t>
            </a:r>
            <a:r>
              <a:rPr lang="el-GR" sz="1400" i="1" dirty="0"/>
              <a:t/>
            </a:r>
            <a:br>
              <a:rPr lang="el-GR" sz="1400" i="1" dirty="0"/>
            </a:br>
            <a:r>
              <a:rPr lang="el-GR" sz="1400" u="sng" dirty="0"/>
              <a:t>αυθόρμητα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1905AC-D331-024F-2576-BCA4AECD3FB5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6C6F8-E58D-B007-7DD6-82543275D6E2}"/>
              </a:ext>
            </a:extLst>
          </p:cNvPr>
          <p:cNvSpPr/>
          <p:nvPr/>
        </p:nvSpPr>
        <p:spPr>
          <a:xfrm>
            <a:off x="119335" y="1484784"/>
            <a:ext cx="5687955" cy="4680519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0F54A635-A9B7-502B-7230-8BB7B8CBE9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187881"/>
              </p:ext>
            </p:extLst>
          </p:nvPr>
        </p:nvGraphicFramePr>
        <p:xfrm>
          <a:off x="6599378" y="1994666"/>
          <a:ext cx="5112568" cy="380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AFDC6B4-3EE5-DED3-A26D-1113C2E9825C}"/>
              </a:ext>
            </a:extLst>
          </p:cNvPr>
          <p:cNvSpPr/>
          <p:nvPr/>
        </p:nvSpPr>
        <p:spPr>
          <a:xfrm>
            <a:off x="6096000" y="1484784"/>
            <a:ext cx="5904656" cy="4680519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88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14243</TotalTime>
  <Words>241</Words>
  <Application>Microsoft Office PowerPoint</Application>
  <PresentationFormat>Widescreen</PresentationFormat>
  <Paragraphs>151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Office Theme</vt:lpstr>
      <vt:lpstr>1_Custom Design</vt:lpstr>
      <vt:lpstr>1_Office Theme</vt:lpstr>
      <vt:lpstr>συνδρομητική έρευνα</vt:lpstr>
      <vt:lpstr>Η πορεία της χώρας ‘Κατά τη γνώμη σας η χώρα μας αυτή την περίοδο κινείται προς τη σωστή ή προς τη λάθος κατεύθυνση;’</vt:lpstr>
      <vt:lpstr>Τα πέντε σημαντικότερα προβλήματα της χώρας ‘Ποιο νομίζετε ότι είναι το σημαντικότερο πρόβλημα που αντιμετωπίζει σήμερα η χώρα μας;’  αυθόρμητες αναφορές </vt:lpstr>
      <vt:lpstr>Εντυπώσεις από την Κυβέρνηση στο ζήτημα της αντιμετώπισης του Πληθωρισμού</vt:lpstr>
      <vt:lpstr>Εντυπώσεις από την Κυβέρνηση στο ζήτημα της Εγκληματικότητας</vt:lpstr>
      <vt:lpstr>Αξιολόγηση Κυβέρνησης και Αξ. Αντιπολίτευσης ‘Ποια είναι η εντύπωση σας για το έργο της Κυβέρνησης συνολικά, θετική ή αρνητική; Και ποια για την Αξ. Αντιπολίτευση του ΣΥΡΙΖΑ’</vt:lpstr>
      <vt:lpstr>Αξιολόγηση Πρωθυπουργού και αρχηγού Αξ. Αντιπολίτευσης ‘Ποια είναι η γνώμη σας για τον τρόπο με τον οποίο ασκεί τα καθήκοντά του μέχρι στιγμής ο Πρωθυπουργός κ. Μητσοτάκης; Θετική ή αρνητική; Και ποια είναι η γνώμη σας για τον τρόπο με τον οποίο ασκεί τα καθήκοντά του μέχρι στιγμής ο αρχηγός της Αξιωματικής Αντιπολίτευσης κ. Στέφανος Κασσελάκης’</vt:lpstr>
      <vt:lpstr>Δημοτικότητες πολιτικών αρχηγών</vt:lpstr>
      <vt:lpstr>Καταλληλότερος Πρωθυπουργός ‘Μεταξύ των πολιτικών αρχηγών ποια/ος νομίζετε ότι είναι καταλληλότερη/ος για πρωθυπουργός  της χώρας;’  αυθόρμητα</vt:lpstr>
      <vt:lpstr>Ενδιαφέρον για τις επερχόμενες εκλογές ‘Στις 9 Ιουνίου θα έχουμε Ευρωεκλογές. Πόσο πολύ θα λέγατε ότι σας ενδιαφέρει το αποτέλεσμα των εκλογών αυτών;’</vt:lpstr>
      <vt:lpstr>Πολιτική σταθερότητα μετά τις Ευρωεκλογές ‘Κατά τη γνώμη σας το όποιο αποτέλεσμα των Ευρωεκλογών υπάρχει περίπτωση να δημιουργήσει προβλήματα πολιτικής σταθερότητας στη χώρα ή όχι;’</vt:lpstr>
      <vt:lpstr>Πρόθεση ψήφου στις Ευρωεκλογές ‘Και αν είχαμε την επόμενη Κυριακή Ευρωεκλογές τι θα ψηφίζατε;’ (αυθόρμητα)</vt:lpstr>
      <vt:lpstr>Εκτίμηση ψήφου</vt:lpstr>
    </vt:vector>
  </TitlesOfParts>
  <Company>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συνδρομητική έρευνα</dc:title>
  <cp:lastModifiedBy>Σουζάνα Πανδρεμένου</cp:lastModifiedBy>
  <cp:revision>1031</cp:revision>
  <dcterms:created xsi:type="dcterms:W3CDTF">2011-12-09T09:36:13Z</dcterms:created>
  <dcterms:modified xsi:type="dcterms:W3CDTF">2024-04-18T13:54:17Z</dcterms:modified>
</cp:coreProperties>
</file>